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0" r:id="rId4"/>
    <p:sldId id="261" r:id="rId5"/>
    <p:sldId id="262" r:id="rId6"/>
    <p:sldId id="263" r:id="rId7"/>
    <p:sldId id="258" r:id="rId8"/>
    <p:sldId id="267" r:id="rId9"/>
    <p:sldId id="268" r:id="rId10"/>
    <p:sldId id="257" r:id="rId11"/>
    <p:sldId id="259" r:id="rId12"/>
    <p:sldId id="264" r:id="rId13"/>
    <p:sldId id="26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7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A50BE-F2A2-8A18-5580-E2B709000C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7F82062-F463-851D-DD79-CBF9793EF6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B4F373A-9BBC-B71E-55AC-FD968644CFE1}"/>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6A758A5C-4002-5B39-54CF-983817CD46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EB408-6A94-7F60-4DEF-D951EA2FBA21}"/>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70398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7BDA5-73FC-5127-A611-78614002578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61D607-967A-EBA3-91FE-002F4F4981B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D6ED69-B6B6-278A-D583-260BDB55D476}"/>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B8AC7239-B50D-8B77-1F88-9F1D5102B9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3CF3DF-9CD9-4F30-6D92-C6835DFE2697}"/>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158978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DF7BCD-18C3-C1F9-9AB1-EFAC42C6B9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E54D4-CBDA-5B2D-6441-41DFF28B59B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798311-0199-B061-66F1-8EB9ADE180CF}"/>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4DB0DDD3-DA06-7A8C-1A53-1D68803F8E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9D29C-3F10-4F41-3074-7849EEC0B11C}"/>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2235477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3B92-983F-1E47-B818-15D302BEB1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AD7434-F234-EB32-1437-B32EAF48497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7D7018-B906-66FE-2700-9091654C7475}"/>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04613675-917D-22AF-DFF2-E7AC9176F8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9DDB2C-F3C1-977F-B5F0-3F4639106F71}"/>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357070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2094C-4DAB-5084-19E3-53E3B456092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65EDB9-AC73-4109-7C9B-B64FC13C5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D26B037-0007-0004-E88B-CFAB8DF23B7E}"/>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99169024-AF1A-4414-EF11-70F54C6CD7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D66E76-6468-958B-CDED-4A1B3C0428B8}"/>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48111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1340E-4609-5A4D-4D54-F76EE1F1FD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25AE7A-D34F-8AF5-E416-D40A6B24C7C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BC0C58-13C7-8FC4-0FF0-F95B85F0D4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145D08-A995-35FD-78C4-2894037D897F}"/>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6" name="页脚占位符 5">
            <a:extLst>
              <a:ext uri="{FF2B5EF4-FFF2-40B4-BE49-F238E27FC236}">
                <a16:creationId xmlns:a16="http://schemas.microsoft.com/office/drawing/2014/main" id="{280C8E6D-CB63-DABD-BB2B-3F09AA1959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42ECF5-2190-1F10-461D-6E696042FE53}"/>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170867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3766F-942F-D3D6-0D19-934B3B8FD80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403670-8ECD-CF04-902D-023FA356B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F1C3571-1BF3-9FF8-64ED-19DA52BD2B3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D67628-5C9F-ACBF-7D8E-132EBE22A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4C342A-9AD1-69BA-E4A4-A94C1FE6AD5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087B56-67A9-37C0-530B-4C5AB08AF486}"/>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8" name="页脚占位符 7">
            <a:extLst>
              <a:ext uri="{FF2B5EF4-FFF2-40B4-BE49-F238E27FC236}">
                <a16:creationId xmlns:a16="http://schemas.microsoft.com/office/drawing/2014/main" id="{311B558F-BB6C-DF1F-2F7D-B48E67ADA3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1BFA44-5DE3-9196-2F2E-AC88418113F7}"/>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387547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AFBAB-31AF-EC65-5713-DF70B43E24D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6F4DB8F-75A1-ED9C-B535-97C22C7A86BA}"/>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4" name="页脚占位符 3">
            <a:extLst>
              <a:ext uri="{FF2B5EF4-FFF2-40B4-BE49-F238E27FC236}">
                <a16:creationId xmlns:a16="http://schemas.microsoft.com/office/drawing/2014/main" id="{178A6C70-1D1F-9EFE-BBD2-7A5EC20194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FC562E-16CA-38AB-839A-942D1C1148AE}"/>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3665050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08FE71-2DC9-3EB7-7C4C-CEB241FD3CA8}"/>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3" name="页脚占位符 2">
            <a:extLst>
              <a:ext uri="{FF2B5EF4-FFF2-40B4-BE49-F238E27FC236}">
                <a16:creationId xmlns:a16="http://schemas.microsoft.com/office/drawing/2014/main" id="{B64DD275-77B6-CDAC-5860-80559D375EF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BFAE363-96CD-349C-D9F8-DF3A93F150F7}"/>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3091485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2799D-DD0B-1C70-5753-B99E64CC7E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711A33-0800-79F2-BBD4-19D5AA869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77B3C1F-4B59-F744-4C26-10239A564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F5A680-D307-6E76-AD52-B6ED0A6044E9}"/>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6" name="页脚占位符 5">
            <a:extLst>
              <a:ext uri="{FF2B5EF4-FFF2-40B4-BE49-F238E27FC236}">
                <a16:creationId xmlns:a16="http://schemas.microsoft.com/office/drawing/2014/main" id="{9A846ED8-11CC-5A84-3C85-74BFB22E3F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C51498-BC95-83C9-1FA1-6F10D2ACB3B1}"/>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426353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EC911-444A-AEBC-06A0-03D627AC3F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08E7C3-6677-AF0D-6D7B-281990787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9F5B33-2EB4-CCAA-F1DF-1A74F6B64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6B0717-564A-0B65-8B08-B545A0AE6270}"/>
              </a:ext>
            </a:extLst>
          </p:cNvPr>
          <p:cNvSpPr>
            <a:spLocks noGrp="1"/>
          </p:cNvSpPr>
          <p:nvPr>
            <p:ph type="dt" sz="half" idx="10"/>
          </p:nvPr>
        </p:nvSpPr>
        <p:spPr/>
        <p:txBody>
          <a:bodyPr/>
          <a:lstStyle/>
          <a:p>
            <a:fld id="{F420F0EC-C499-470E-8D28-2D0461241D26}" type="datetimeFigureOut">
              <a:rPr lang="zh-CN" altLang="en-US" smtClean="0"/>
              <a:t>2022/11/4</a:t>
            </a:fld>
            <a:endParaRPr lang="zh-CN" altLang="en-US"/>
          </a:p>
        </p:txBody>
      </p:sp>
      <p:sp>
        <p:nvSpPr>
          <p:cNvPr id="6" name="页脚占位符 5">
            <a:extLst>
              <a:ext uri="{FF2B5EF4-FFF2-40B4-BE49-F238E27FC236}">
                <a16:creationId xmlns:a16="http://schemas.microsoft.com/office/drawing/2014/main" id="{3B47ACC3-5AB9-440E-BD07-2BDAA504EF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DEA5B8-CE80-6D82-DE1C-CD3E52B77BB2}"/>
              </a:ext>
            </a:extLst>
          </p:cNvPr>
          <p:cNvSpPr>
            <a:spLocks noGrp="1"/>
          </p:cNvSpPr>
          <p:nvPr>
            <p:ph type="sldNum" sz="quarter" idx="12"/>
          </p:nvPr>
        </p:nvSpPr>
        <p:spPr/>
        <p:txBody>
          <a:body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168459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97EEF9-24A3-3F67-3431-35DA16066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614652-232A-C53A-3FD3-02A6997FB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9662D4-17EE-6D1C-7130-2985DDACC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0F0EC-C499-470E-8D28-2D0461241D26}" type="datetimeFigureOut">
              <a:rPr lang="zh-CN" altLang="en-US" smtClean="0"/>
              <a:t>2022/11/4</a:t>
            </a:fld>
            <a:endParaRPr lang="zh-CN" altLang="en-US"/>
          </a:p>
        </p:txBody>
      </p:sp>
      <p:sp>
        <p:nvSpPr>
          <p:cNvPr id="5" name="页脚占位符 4">
            <a:extLst>
              <a:ext uri="{FF2B5EF4-FFF2-40B4-BE49-F238E27FC236}">
                <a16:creationId xmlns:a16="http://schemas.microsoft.com/office/drawing/2014/main" id="{06D5EF52-2D78-42D7-9CB1-3387123CE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C130501-F387-73A2-9D77-349D2B0E1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9389D9-9B73-4745-93C1-86E6BAB0FE17}" type="slidenum">
              <a:rPr lang="zh-CN" altLang="en-US" smtClean="0"/>
              <a:t>‹#›</a:t>
            </a:fld>
            <a:endParaRPr lang="zh-CN" altLang="en-US"/>
          </a:p>
        </p:txBody>
      </p:sp>
    </p:spTree>
    <p:extLst>
      <p:ext uri="{BB962C8B-B14F-4D97-AF65-F5344CB8AC3E}">
        <p14:creationId xmlns:p14="http://schemas.microsoft.com/office/powerpoint/2010/main" val="1414469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77C8E0-D6C2-94AA-9F71-873B0CAA8149}"/>
              </a:ext>
            </a:extLst>
          </p:cNvPr>
          <p:cNvSpPr txBox="1"/>
          <p:nvPr/>
        </p:nvSpPr>
        <p:spPr>
          <a:xfrm>
            <a:off x="0" y="2394541"/>
            <a:ext cx="12192000" cy="830997"/>
          </a:xfrm>
          <a:prstGeom prst="rect">
            <a:avLst/>
          </a:prstGeom>
          <a:noFill/>
        </p:spPr>
        <p:txBody>
          <a:bodyPr wrap="square" rtlCol="0">
            <a:spAutoFit/>
          </a:bodyPr>
          <a:lstStyle/>
          <a:p>
            <a:pPr algn="ctr"/>
            <a:r>
              <a:rPr lang="en-US" altLang="zh-CN" sz="4800" b="1" i="1" dirty="0"/>
              <a:t>Fake Reviews Detection</a:t>
            </a:r>
            <a:endParaRPr lang="zh-CN" altLang="en-US" sz="4800" b="1" i="1" dirty="0"/>
          </a:p>
        </p:txBody>
      </p:sp>
      <p:sp>
        <p:nvSpPr>
          <p:cNvPr id="4" name="文本框 3">
            <a:extLst>
              <a:ext uri="{FF2B5EF4-FFF2-40B4-BE49-F238E27FC236}">
                <a16:creationId xmlns:a16="http://schemas.microsoft.com/office/drawing/2014/main" id="{133B7CE7-CF0C-647B-C2A8-132B01C92FB1}"/>
              </a:ext>
            </a:extLst>
          </p:cNvPr>
          <p:cNvSpPr txBox="1"/>
          <p:nvPr/>
        </p:nvSpPr>
        <p:spPr>
          <a:xfrm>
            <a:off x="8915400" y="3628352"/>
            <a:ext cx="6951306" cy="523220"/>
          </a:xfrm>
          <a:prstGeom prst="rect">
            <a:avLst/>
          </a:prstGeom>
          <a:noFill/>
        </p:spPr>
        <p:txBody>
          <a:bodyPr wrap="square">
            <a:spAutoFit/>
          </a:bodyPr>
          <a:lstStyle/>
          <a:p>
            <a:r>
              <a:rPr lang="en-US" altLang="zh-CN" sz="2800" i="1" dirty="0"/>
              <a:t>——Noah</a:t>
            </a:r>
          </a:p>
        </p:txBody>
      </p:sp>
    </p:spTree>
    <p:extLst>
      <p:ext uri="{BB962C8B-B14F-4D97-AF65-F5344CB8AC3E}">
        <p14:creationId xmlns:p14="http://schemas.microsoft.com/office/powerpoint/2010/main" val="65320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17" name="图片 16" descr="图表, 条形图, 直方图&#10;&#10;描述已自动生成">
            <a:extLst>
              <a:ext uri="{FF2B5EF4-FFF2-40B4-BE49-F238E27FC236}">
                <a16:creationId xmlns:a16="http://schemas.microsoft.com/office/drawing/2014/main" id="{0533BCD5-C6BE-A738-314A-2C7BE680D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597" y="3429000"/>
            <a:ext cx="6550089" cy="3392152"/>
          </a:xfrm>
          <a:prstGeom prst="rect">
            <a:avLst/>
          </a:prstGeom>
        </p:spPr>
      </p:pic>
      <p:pic>
        <p:nvPicPr>
          <p:cNvPr id="19" name="图片 18" descr="图表, 条形图&#10;&#10;描述已自动生成">
            <a:extLst>
              <a:ext uri="{FF2B5EF4-FFF2-40B4-BE49-F238E27FC236}">
                <a16:creationId xmlns:a16="http://schemas.microsoft.com/office/drawing/2014/main" id="{987E5153-9E67-3D38-EC09-BE4862992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8597" y="64538"/>
            <a:ext cx="6550090" cy="3364462"/>
          </a:xfrm>
          <a:prstGeom prst="rect">
            <a:avLst/>
          </a:prstGeom>
        </p:spPr>
      </p:pic>
    </p:spTree>
    <p:extLst>
      <p:ext uri="{BB962C8B-B14F-4D97-AF65-F5344CB8AC3E}">
        <p14:creationId xmlns:p14="http://schemas.microsoft.com/office/powerpoint/2010/main" val="87428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3" name="图片 2" descr="图形用户界面, 文本, 应用程序&#10;&#10;描述已自动生成">
            <a:extLst>
              <a:ext uri="{FF2B5EF4-FFF2-40B4-BE49-F238E27FC236}">
                <a16:creationId xmlns:a16="http://schemas.microsoft.com/office/drawing/2014/main" id="{A92988E8-0CEF-F1B3-3C50-DADCFD8E3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76" y="442912"/>
            <a:ext cx="2743200" cy="5943600"/>
          </a:xfrm>
          <a:prstGeom prst="rect">
            <a:avLst/>
          </a:prstGeom>
        </p:spPr>
      </p:pic>
      <p:pic>
        <p:nvPicPr>
          <p:cNvPr id="6" name="图片 5">
            <a:extLst>
              <a:ext uri="{FF2B5EF4-FFF2-40B4-BE49-F238E27FC236}">
                <a16:creationId xmlns:a16="http://schemas.microsoft.com/office/drawing/2014/main" id="{29610891-7AE7-4B6D-B78E-B99289BB9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476" y="442912"/>
            <a:ext cx="266700" cy="5915025"/>
          </a:xfrm>
          <a:prstGeom prst="rect">
            <a:avLst/>
          </a:prstGeom>
        </p:spPr>
      </p:pic>
    </p:spTree>
    <p:extLst>
      <p:ext uri="{BB962C8B-B14F-4D97-AF65-F5344CB8AC3E}">
        <p14:creationId xmlns:p14="http://schemas.microsoft.com/office/powerpoint/2010/main" val="26886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1F2F16-55C1-3E5F-A1F7-6E0DC0020DFA}"/>
              </a:ext>
            </a:extLst>
          </p:cNvPr>
          <p:cNvSpPr txBox="1"/>
          <p:nvPr/>
        </p:nvSpPr>
        <p:spPr>
          <a:xfrm>
            <a:off x="1057275" y="1346716"/>
            <a:ext cx="9086850" cy="2862322"/>
          </a:xfrm>
          <a:prstGeom prst="rect">
            <a:avLst/>
          </a:prstGeom>
          <a:noFill/>
        </p:spPr>
        <p:txBody>
          <a:bodyPr wrap="square" rtlCol="0">
            <a:spAutoFit/>
          </a:bodyPr>
          <a:lstStyle/>
          <a:p>
            <a:r>
              <a:rPr lang="en-US" altLang="zh-CN" sz="3600" dirty="0"/>
              <a:t>Improvement</a:t>
            </a:r>
          </a:p>
          <a:p>
            <a:endParaRPr lang="en-US" altLang="zh-CN" sz="3600" dirty="0"/>
          </a:p>
          <a:p>
            <a:pPr marL="285750" indent="-285750">
              <a:buFont typeface="Arial" panose="020B0604020202020204" pitchFamily="34" charset="0"/>
              <a:buChar char="•"/>
            </a:pPr>
            <a:r>
              <a:rPr lang="en-US" altLang="zh-CN" sz="3600" dirty="0"/>
              <a:t>Enriching my original dataset</a:t>
            </a:r>
          </a:p>
          <a:p>
            <a:pPr marL="285750" indent="-285750">
              <a:buFont typeface="Arial" panose="020B0604020202020204" pitchFamily="34" charset="0"/>
              <a:buChar char="•"/>
            </a:pPr>
            <a:endParaRPr lang="en-US" altLang="zh-CN" sz="3600" dirty="0"/>
          </a:p>
          <a:p>
            <a:pPr marL="285750" indent="-285750">
              <a:buFont typeface="Arial" panose="020B0604020202020204" pitchFamily="34" charset="0"/>
              <a:buChar char="•"/>
            </a:pPr>
            <a:r>
              <a:rPr lang="en-US" altLang="zh-CN" sz="3600" dirty="0"/>
              <a:t>Comparing with the sentiment NLP model</a:t>
            </a:r>
            <a:endParaRPr lang="zh-CN" altLang="en-US" sz="3600" dirty="0"/>
          </a:p>
        </p:txBody>
      </p:sp>
    </p:spTree>
    <p:extLst>
      <p:ext uri="{BB962C8B-B14F-4D97-AF65-F5344CB8AC3E}">
        <p14:creationId xmlns:p14="http://schemas.microsoft.com/office/powerpoint/2010/main" val="359453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0A3EB1B-03A3-CA4B-BEA9-79C61D485ED5}"/>
              </a:ext>
            </a:extLst>
          </p:cNvPr>
          <p:cNvSpPr txBox="1"/>
          <p:nvPr/>
        </p:nvSpPr>
        <p:spPr>
          <a:xfrm>
            <a:off x="2000250" y="2598003"/>
            <a:ext cx="11182350" cy="830997"/>
          </a:xfrm>
          <a:prstGeom prst="rect">
            <a:avLst/>
          </a:prstGeom>
          <a:noFill/>
        </p:spPr>
        <p:txBody>
          <a:bodyPr wrap="square">
            <a:spAutoFit/>
          </a:bodyPr>
          <a:lstStyle/>
          <a:p>
            <a:r>
              <a:rPr lang="en-US" altLang="zh-CN" sz="4800" b="1" i="1" dirty="0"/>
              <a:t>Thank you for your attention </a:t>
            </a:r>
          </a:p>
        </p:txBody>
      </p:sp>
    </p:spTree>
    <p:extLst>
      <p:ext uri="{BB962C8B-B14F-4D97-AF65-F5344CB8AC3E}">
        <p14:creationId xmlns:p14="http://schemas.microsoft.com/office/powerpoint/2010/main" val="6292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17" name="图片 16" descr="文本, 信件&#10;&#10;描述已自动生成">
            <a:extLst>
              <a:ext uri="{FF2B5EF4-FFF2-40B4-BE49-F238E27FC236}">
                <a16:creationId xmlns:a16="http://schemas.microsoft.com/office/drawing/2014/main" id="{D75E548B-AF14-FED9-84DE-5E8F4969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33984">
            <a:off x="356017" y="757673"/>
            <a:ext cx="6935823" cy="3577845"/>
          </a:xfrm>
          <a:prstGeom prst="rect">
            <a:avLst/>
          </a:prstGeom>
        </p:spPr>
      </p:pic>
      <p:pic>
        <p:nvPicPr>
          <p:cNvPr id="19" name="图片 18" descr="文本, 信件&#10;&#10;描述已自动生成">
            <a:extLst>
              <a:ext uri="{FF2B5EF4-FFF2-40B4-BE49-F238E27FC236}">
                <a16:creationId xmlns:a16="http://schemas.microsoft.com/office/drawing/2014/main" id="{D8AEACB2-B2B6-7D85-09E1-04D850FA5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1156">
            <a:off x="4591580" y="942613"/>
            <a:ext cx="7002554" cy="5284567"/>
          </a:xfrm>
          <a:prstGeom prst="rect">
            <a:avLst/>
          </a:prstGeom>
        </p:spPr>
      </p:pic>
    </p:spTree>
    <p:extLst>
      <p:ext uri="{BB962C8B-B14F-4D97-AF65-F5344CB8AC3E}">
        <p14:creationId xmlns:p14="http://schemas.microsoft.com/office/powerpoint/2010/main" val="29921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C227127-EF25-D5CB-6F3A-61781E541CC7}"/>
              </a:ext>
            </a:extLst>
          </p:cNvPr>
          <p:cNvSpPr/>
          <p:nvPr/>
        </p:nvSpPr>
        <p:spPr>
          <a:xfrm>
            <a:off x="4220836" y="2505670"/>
            <a:ext cx="3750327" cy="1200329"/>
          </a:xfrm>
          <a:prstGeom prst="rect">
            <a:avLst/>
          </a:prstGeom>
          <a:noFill/>
        </p:spPr>
        <p:txBody>
          <a:bodyPr wrap="square" lIns="91440" tIns="45720" rIns="91440" bIns="45720">
            <a:spAutoFit/>
          </a:bodyPr>
          <a:lstStyle/>
          <a:p>
            <a:pPr algn="ctr"/>
            <a:r>
              <a:rPr lang="en-US" altLang="zh-CN"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Quiz</a:t>
            </a:r>
            <a:endParaRPr lang="zh-CN" alt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7543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4D051A-4EB8-3889-ED89-1159487F8BE4}"/>
              </a:ext>
            </a:extLst>
          </p:cNvPr>
          <p:cNvSpPr txBox="1"/>
          <p:nvPr/>
        </p:nvSpPr>
        <p:spPr>
          <a:xfrm>
            <a:off x="2399034" y="2486608"/>
            <a:ext cx="764070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1"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1.  </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Arrived quickly, was just as described. The case is comfortable and looks nice.</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25C7EA28-B824-D348-86E3-BCC6791550AA}"/>
              </a:ext>
            </a:extLst>
          </p:cNvPr>
          <p:cNvSpPr/>
          <p:nvPr/>
        </p:nvSpPr>
        <p:spPr>
          <a:xfrm>
            <a:off x="4801163" y="2240387"/>
            <a:ext cx="2227514" cy="1569660"/>
          </a:xfrm>
          <a:prstGeom prst="rect">
            <a:avLst/>
          </a:prstGeom>
          <a:noFill/>
        </p:spPr>
        <p:txBody>
          <a:bodyPr wrap="square" lIns="91440" tIns="45720" rIns="91440" bIns="45720">
            <a:spAutoFit/>
          </a:bodyPr>
          <a:lstStyle/>
          <a:p>
            <a:pPr algn="ctr"/>
            <a:r>
              <a:rPr lang="en-US" altLang="zh-CN" sz="9600" b="1" cap="none" spc="0" dirty="0">
                <a:ln w="22225">
                  <a:solidFill>
                    <a:schemeClr val="accent2"/>
                  </a:solidFill>
                  <a:prstDash val="solid"/>
                </a:ln>
                <a:solidFill>
                  <a:schemeClr val="accent2">
                    <a:lumMod val="40000"/>
                    <a:lumOff val="60000"/>
                  </a:schemeClr>
                </a:solidFill>
                <a:effectLst/>
              </a:rPr>
              <a:t>CG</a:t>
            </a:r>
            <a:endParaRPr lang="zh-CN" altLang="en-US" sz="9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4719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4D051A-4EB8-3889-ED89-1159487F8BE4}"/>
              </a:ext>
            </a:extLst>
          </p:cNvPr>
          <p:cNvSpPr txBox="1"/>
          <p:nvPr/>
        </p:nvSpPr>
        <p:spPr>
          <a:xfrm>
            <a:off x="2837574" y="1867677"/>
            <a:ext cx="6516852" cy="2308324"/>
          </a:xfrm>
          <a:prstGeom prst="rect">
            <a:avLst/>
          </a:prstGeom>
          <a:noFill/>
        </p:spPr>
        <p:txBody>
          <a:bodyPr wrap="square" rtlCol="0">
            <a:spAutoFit/>
          </a:bodyPr>
          <a:lstStyle/>
          <a:p>
            <a:pPr lvl="0"/>
            <a:r>
              <a:rPr kumimoji="0" lang="en-US" altLang="zh-CN" sz="2400" b="1" i="1"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  </a:t>
            </a:r>
            <a:r>
              <a:rPr lang="en-US" altLang="zh-CN" sz="2400" b="0" i="0" u="none" strike="noStrike" dirty="0">
                <a:solidFill>
                  <a:srgbClr val="000000"/>
                </a:solidFill>
                <a:effectLst/>
                <a:latin typeface="等线" panose="02010600030101010101" pitchFamily="2" charset="-122"/>
                <a:ea typeface="等线" panose="02010600030101010101" pitchFamily="2" charset="-122"/>
              </a:rPr>
              <a:t>An early and unexpected bereavement, an unexpected loss, and a surprising return to a life of </a:t>
            </a:r>
            <a:r>
              <a:rPr lang="en-US" altLang="zh-CN" sz="2400" dirty="0">
                <a:solidFill>
                  <a:srgbClr val="000000"/>
                </a:solidFill>
                <a:latin typeface="等线" panose="02010600030101010101" pitchFamily="2" charset="-122"/>
              </a:rPr>
              <a:t>adventure. </a:t>
            </a:r>
            <a:br>
              <a:rPr lang="en-US" altLang="zh-CN" sz="2400" b="0" i="0" u="none" strike="noStrike" dirty="0">
                <a:solidFill>
                  <a:srgbClr val="000000"/>
                </a:solidFill>
                <a:effectLst/>
                <a:latin typeface="等线" panose="02010600030101010101" pitchFamily="2" charset="-122"/>
                <a:ea typeface="等线" panose="02010600030101010101" pitchFamily="2" charset="-122"/>
              </a:rPr>
            </a:br>
            <a:br>
              <a:rPr lang="en-US" altLang="zh-CN" sz="2400" b="0" i="0" u="none" strike="noStrike" dirty="0">
                <a:solidFill>
                  <a:srgbClr val="000000"/>
                </a:solidFill>
                <a:effectLst/>
                <a:latin typeface="等线" panose="02010600030101010101" pitchFamily="2" charset="-122"/>
                <a:ea typeface="等线" panose="02010600030101010101" pitchFamily="2" charset="-122"/>
              </a:rPr>
            </a:br>
            <a:r>
              <a:rPr lang="en-US" altLang="zh-CN" sz="2400" b="0" i="0" u="none" strike="noStrike" dirty="0">
                <a:solidFill>
                  <a:srgbClr val="000000"/>
                </a:solidFill>
                <a:effectLst/>
                <a:latin typeface="等线" panose="02010600030101010101" pitchFamily="2" charset="-122"/>
                <a:ea typeface="等线" panose="02010600030101010101" pitchFamily="2" charset="-122"/>
              </a:rPr>
              <a:t>I had a lot of fun with this book and I‘m sure it will be a good read for all of us</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AC8D868F-C01A-F9D0-1FA7-D814B9A5C07D}"/>
              </a:ext>
            </a:extLst>
          </p:cNvPr>
          <p:cNvSpPr/>
          <p:nvPr/>
        </p:nvSpPr>
        <p:spPr>
          <a:xfrm>
            <a:off x="4994521" y="2237009"/>
            <a:ext cx="1808508"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9600" b="1" dirty="0">
                <a:ln w="22225">
                  <a:solidFill>
                    <a:schemeClr val="accent2"/>
                  </a:solidFill>
                  <a:prstDash val="solid"/>
                </a:ln>
                <a:solidFill>
                  <a:schemeClr val="accent2">
                    <a:lumMod val="40000"/>
                    <a:lumOff val="60000"/>
                  </a:schemeClr>
                </a:solidFill>
              </a:rPr>
              <a:t>CG</a:t>
            </a:r>
            <a:endParaRPr lang="zh-CN" altLang="en-US" sz="9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5654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369BE80-BA93-E17F-59F8-376F74EB67D0}"/>
              </a:ext>
            </a:extLst>
          </p:cNvPr>
          <p:cNvSpPr txBox="1"/>
          <p:nvPr/>
        </p:nvSpPr>
        <p:spPr>
          <a:xfrm>
            <a:off x="2886635" y="2312894"/>
            <a:ext cx="6418729" cy="1569660"/>
          </a:xfrm>
          <a:prstGeom prst="rect">
            <a:avLst/>
          </a:prstGeom>
          <a:noFill/>
        </p:spPr>
        <p:txBody>
          <a:bodyPr wrap="square" rtlCol="0">
            <a:spAutoFit/>
          </a:bodyPr>
          <a:lstStyle/>
          <a:p>
            <a:r>
              <a:rPr lang="en-US" altLang="zh-CN" sz="2400" b="1" i="1" dirty="0"/>
              <a:t>3.  </a:t>
            </a:r>
            <a:r>
              <a:rPr lang="en-US" altLang="zh-CN" sz="2400" b="0" i="0" u="none" strike="noStrike" dirty="0">
                <a:solidFill>
                  <a:srgbClr val="000000"/>
                </a:solidFill>
                <a:effectLst/>
                <a:latin typeface="等线" panose="02010600030101010101" pitchFamily="2" charset="-122"/>
                <a:ea typeface="等线" panose="02010600030101010101" pitchFamily="2" charset="-122"/>
              </a:rPr>
              <a:t>What's the next book in the series I got left hanging on a limb. I would have liked an explanation of why these bad cops did what they did.</a:t>
            </a:r>
            <a:r>
              <a:rPr lang="en-US" altLang="zh-CN" sz="2400" dirty="0"/>
              <a:t> </a:t>
            </a:r>
            <a:endParaRPr lang="zh-CN" altLang="en-US" sz="2400" b="1" i="1" dirty="0"/>
          </a:p>
        </p:txBody>
      </p:sp>
      <p:sp>
        <p:nvSpPr>
          <p:cNvPr id="4" name="矩形 3">
            <a:extLst>
              <a:ext uri="{FF2B5EF4-FFF2-40B4-BE49-F238E27FC236}">
                <a16:creationId xmlns:a16="http://schemas.microsoft.com/office/drawing/2014/main" id="{FB6D70BA-145A-E86F-EC46-DEE018FAD3A3}"/>
              </a:ext>
            </a:extLst>
          </p:cNvPr>
          <p:cNvSpPr/>
          <p:nvPr/>
        </p:nvSpPr>
        <p:spPr>
          <a:xfrm>
            <a:off x="5047300" y="2312894"/>
            <a:ext cx="1882247"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9600" b="1" i="0" u="none" strike="noStrike" cap="none" spc="0" dirty="0">
                <a:ln/>
                <a:solidFill>
                  <a:schemeClr val="accent4"/>
                </a:solidFill>
                <a:effectLst/>
                <a:latin typeface="等线" panose="02010600030101010101" pitchFamily="2" charset="-122"/>
                <a:ea typeface="等线" panose="02010600030101010101" pitchFamily="2" charset="-122"/>
              </a:rPr>
              <a:t>OR</a:t>
            </a:r>
            <a:endParaRPr lang="zh-CN" altLang="en-US" sz="9600" b="1" cap="none" spc="0" dirty="0">
              <a:ln/>
              <a:solidFill>
                <a:schemeClr val="accent4"/>
              </a:solidFill>
              <a:effectLst/>
            </a:endParaRPr>
          </a:p>
        </p:txBody>
      </p:sp>
    </p:spTree>
    <p:extLst>
      <p:ext uri="{BB962C8B-B14F-4D97-AF65-F5344CB8AC3E}">
        <p14:creationId xmlns:p14="http://schemas.microsoft.com/office/powerpoint/2010/main" val="329352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5" name="图片 4" descr="图表, 条形图, 瀑布图&#10;&#10;描述已自动生成">
            <a:extLst>
              <a:ext uri="{FF2B5EF4-FFF2-40B4-BE49-F238E27FC236}">
                <a16:creationId xmlns:a16="http://schemas.microsoft.com/office/drawing/2014/main" id="{64478525-55FB-8287-E3F0-3B7FD94CB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37" y="1131726"/>
            <a:ext cx="8315325" cy="4762500"/>
          </a:xfrm>
          <a:prstGeom prst="rect">
            <a:avLst/>
          </a:prstGeom>
        </p:spPr>
      </p:pic>
    </p:spTree>
    <p:extLst>
      <p:ext uri="{BB962C8B-B14F-4D97-AF65-F5344CB8AC3E}">
        <p14:creationId xmlns:p14="http://schemas.microsoft.com/office/powerpoint/2010/main" val="19298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158FE0A-F85B-D0AE-B846-871A58E6B5EB}"/>
              </a:ext>
            </a:extLst>
          </p:cNvPr>
          <p:cNvSpPr/>
          <p:nvPr/>
        </p:nvSpPr>
        <p:spPr>
          <a:xfrm>
            <a:off x="1466850" y="1428750"/>
            <a:ext cx="8915400" cy="346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8D5AC39-3658-7249-AF7B-E572F94FF92F}"/>
              </a:ext>
            </a:extLst>
          </p:cNvPr>
          <p:cNvSpPr txBox="1"/>
          <p:nvPr/>
        </p:nvSpPr>
        <p:spPr>
          <a:xfrm>
            <a:off x="1485900" y="1457325"/>
            <a:ext cx="8858249" cy="3416320"/>
          </a:xfrm>
          <a:prstGeom prst="rect">
            <a:avLst/>
          </a:prstGeom>
          <a:noFill/>
        </p:spPr>
        <p:txBody>
          <a:bodyPr wrap="square" rtlCol="0">
            <a:spAutoFit/>
          </a:bodyPr>
          <a:lstStyle/>
          <a:p>
            <a:r>
              <a:rPr lang="en-US" altLang="zh-CN" dirty="0"/>
              <a:t>I was not familiar with this movie, but it is a great movie for a beginner to intermediate. I really enjoyed the movie. The characters and the story were great. </a:t>
            </a:r>
            <a:r>
              <a:rPr lang="en-US" altLang="zh-CN" dirty="0">
                <a:solidFill>
                  <a:srgbClr val="FF0000"/>
                </a:solidFill>
              </a:rPr>
              <a:t>The acting was great. The acting was great.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 The acting was good.</a:t>
            </a:r>
            <a:endParaRPr lang="zh-CN" altLang="en-US" dirty="0">
              <a:solidFill>
                <a:srgbClr val="FF0000"/>
              </a:solidFill>
            </a:endParaRPr>
          </a:p>
        </p:txBody>
      </p:sp>
    </p:spTree>
    <p:extLst>
      <p:ext uri="{BB962C8B-B14F-4D97-AF65-F5344CB8AC3E}">
        <p14:creationId xmlns:p14="http://schemas.microsoft.com/office/powerpoint/2010/main" val="3959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8E362D5-8BE8-24A1-5BA9-3602E1024AAF}"/>
              </a:ext>
            </a:extLst>
          </p:cNvPr>
          <p:cNvSpPr/>
          <p:nvPr/>
        </p:nvSpPr>
        <p:spPr>
          <a:xfrm>
            <a:off x="1733550" y="838200"/>
            <a:ext cx="7943850" cy="4829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31D3D91-B0B1-18DB-1BB5-3444B5140390}"/>
              </a:ext>
            </a:extLst>
          </p:cNvPr>
          <p:cNvSpPr txBox="1"/>
          <p:nvPr/>
        </p:nvSpPr>
        <p:spPr>
          <a:xfrm>
            <a:off x="1743075" y="876300"/>
            <a:ext cx="7943850" cy="4801314"/>
          </a:xfrm>
          <a:prstGeom prst="rect">
            <a:avLst/>
          </a:prstGeom>
          <a:noFill/>
        </p:spPr>
        <p:txBody>
          <a:bodyPr wrap="square" rtlCol="0">
            <a:spAutoFit/>
          </a:bodyPr>
          <a:lstStyle/>
          <a:p>
            <a:r>
              <a:rPr lang="en-US" altLang="zh-CN" dirty="0"/>
              <a:t>"</a:t>
            </a:r>
            <a:r>
              <a:rPr lang="en-US" altLang="zh-CN" dirty="0">
                <a:solidFill>
                  <a:srgbClr val="FF0000"/>
                </a:solidFill>
              </a:rPr>
              <a:t>I</a:t>
            </a:r>
            <a:r>
              <a:rPr lang="en-US" altLang="zh-CN" dirty="0"/>
              <a:t> try not to live this way, but it is a real shame that </a:t>
            </a:r>
            <a:r>
              <a:rPr lang="en-US" altLang="zh-CN" dirty="0">
                <a:solidFill>
                  <a:srgbClr val="FF0000"/>
                </a:solidFill>
              </a:rPr>
              <a:t>I</a:t>
            </a:r>
            <a:r>
              <a:rPr lang="en-US" altLang="zh-CN" dirty="0"/>
              <a:t> have been living this way for so long. </a:t>
            </a:r>
            <a:r>
              <a:rPr lang="en-US" altLang="zh-CN" dirty="0">
                <a:solidFill>
                  <a:srgbClr val="FF0000"/>
                </a:solidFill>
              </a:rPr>
              <a:t>I</a:t>
            </a:r>
            <a:r>
              <a:rPr lang="en-US" altLang="zh-CN" dirty="0"/>
              <a:t> am a firm believer that if you don't get it right, it can ruin your life. I am a big fan of the author and </a:t>
            </a:r>
            <a:r>
              <a:rPr lang="en-US" altLang="zh-CN" dirty="0">
                <a:solidFill>
                  <a:srgbClr val="FF0000"/>
                </a:solidFill>
              </a:rPr>
              <a:t>I </a:t>
            </a:r>
            <a:r>
              <a:rPr lang="en-US" altLang="zh-CN" dirty="0"/>
              <a:t>would not want to put him down.</a:t>
            </a:r>
            <a:r>
              <a:rPr lang="en-US" altLang="zh-CN" dirty="0">
                <a:solidFill>
                  <a:srgbClr val="FF0000"/>
                </a:solidFill>
              </a:rPr>
              <a:t> I </a:t>
            </a:r>
            <a:r>
              <a:rPr lang="en-US" altLang="zh-CN" dirty="0"/>
              <a:t>will read his other books soon and hope to see how he develops. </a:t>
            </a:r>
            <a:r>
              <a:rPr lang="en-US" altLang="zh-CN" dirty="0">
                <a:solidFill>
                  <a:srgbClr val="FF0000"/>
                </a:solidFill>
              </a:rPr>
              <a:t>I </a:t>
            </a:r>
            <a:r>
              <a:rPr lang="en-US" altLang="zh-CN" dirty="0"/>
              <a:t>just can't imagine living this way. This book is one of the most entertaining and entertaining books I have read in a long time.  </a:t>
            </a:r>
            <a:r>
              <a:rPr lang="en-US" altLang="zh-CN" dirty="0">
                <a:solidFill>
                  <a:srgbClr val="FF0000"/>
                </a:solidFill>
              </a:rPr>
              <a:t>I</a:t>
            </a:r>
            <a:r>
              <a:rPr lang="en-US" altLang="zh-CN" dirty="0"/>
              <a:t> enjoyed reading it.  </a:t>
            </a:r>
            <a:r>
              <a:rPr lang="en-US" altLang="zh-CN" dirty="0">
                <a:solidFill>
                  <a:srgbClr val="FF0000"/>
                </a:solidFill>
              </a:rPr>
              <a:t>I</a:t>
            </a:r>
            <a:r>
              <a:rPr lang="en-US" altLang="zh-CN" dirty="0"/>
              <a:t> just couldn't put it down and am looking forward to the next one.  This book is a must-read for all of us.  </a:t>
            </a:r>
            <a:r>
              <a:rPr lang="en-US" altLang="zh-CN" dirty="0">
                <a:solidFill>
                  <a:srgbClr val="FF0000"/>
                </a:solidFill>
              </a:rPr>
              <a:t>I</a:t>
            </a:r>
            <a:r>
              <a:rPr lang="en-US" altLang="zh-CN" dirty="0"/>
              <a:t> would recommend it to anyone who enjoys reading. </a:t>
            </a:r>
            <a:r>
              <a:rPr lang="en-US" altLang="zh-CN" dirty="0">
                <a:solidFill>
                  <a:srgbClr val="FF0000"/>
                </a:solidFill>
              </a:rPr>
              <a:t>I</a:t>
            </a:r>
            <a:r>
              <a:rPr lang="en-US" altLang="zh-CN" dirty="0"/>
              <a:t> like how it is written.  It is funny, it is tough to put down.  There are so many surprises. </a:t>
            </a:r>
            <a:r>
              <a:rPr lang="en-US" altLang="zh-CN" dirty="0">
                <a:solidFill>
                  <a:srgbClr val="FF0000"/>
                </a:solidFill>
              </a:rPr>
              <a:t> I </a:t>
            </a:r>
            <a:r>
              <a:rPr lang="en-US" altLang="zh-CN" dirty="0"/>
              <a:t>enjoyed the book a lot.  </a:t>
            </a:r>
            <a:r>
              <a:rPr lang="en-US" altLang="zh-CN" dirty="0">
                <a:solidFill>
                  <a:srgbClr val="FF0000"/>
                </a:solidFill>
              </a:rPr>
              <a:t>I</a:t>
            </a:r>
            <a:r>
              <a:rPr lang="en-US" altLang="zh-CN" dirty="0"/>
              <a:t> would recommend it to anyone. A wonderful book about how to create a good life. </a:t>
            </a:r>
            <a:r>
              <a:rPr lang="en-US" altLang="zh-CN" dirty="0">
                <a:solidFill>
                  <a:srgbClr val="FF0000"/>
                </a:solidFill>
              </a:rPr>
              <a:t> I </a:t>
            </a:r>
            <a:r>
              <a:rPr lang="en-US" altLang="zh-CN" dirty="0"/>
              <a:t>loved the characters and the writing style.  </a:t>
            </a:r>
            <a:r>
              <a:rPr lang="en-US" altLang="zh-CN" dirty="0">
                <a:solidFill>
                  <a:srgbClr val="FF0000"/>
                </a:solidFill>
              </a:rPr>
              <a:t>I</a:t>
            </a:r>
            <a:r>
              <a:rPr lang="en-US" altLang="zh-CN" dirty="0"/>
              <a:t> was able to relate to them very well and the story was well told.  </a:t>
            </a:r>
            <a:r>
              <a:rPr lang="en-US" altLang="zh-CN" dirty="0">
                <a:solidFill>
                  <a:srgbClr val="FF0000"/>
                </a:solidFill>
              </a:rPr>
              <a:t>I</a:t>
            </a:r>
            <a:r>
              <a:rPr lang="en-US" altLang="zh-CN" dirty="0"/>
              <a:t> loved reading about the people that were involved in this business. </a:t>
            </a:r>
            <a:r>
              <a:rPr lang="en-US" altLang="zh-CN" dirty="0">
                <a:solidFill>
                  <a:srgbClr val="FF0000"/>
                </a:solidFill>
              </a:rPr>
              <a:t> I </a:t>
            </a:r>
            <a:r>
              <a:rPr lang="en-US" altLang="zh-CN" dirty="0"/>
              <a:t>also liked the way the book was told and told by one of the characters.  </a:t>
            </a:r>
            <a:r>
              <a:rPr lang="en-US" altLang="zh-CN" dirty="0">
                <a:solidFill>
                  <a:srgbClr val="FF0000"/>
                </a:solidFill>
              </a:rPr>
              <a:t>I</a:t>
            </a:r>
            <a:r>
              <a:rPr lang="en-US" altLang="zh-CN" dirty="0"/>
              <a:t> highly recommend this book to anyone.</a:t>
            </a:r>
            <a:r>
              <a:rPr lang="en-US" altLang="zh-CN" dirty="0">
                <a:solidFill>
                  <a:srgbClr val="FF0000"/>
                </a:solidFill>
              </a:rPr>
              <a:t> I </a:t>
            </a:r>
            <a:r>
              <a:rPr lang="en-US" altLang="zh-CN" dirty="0"/>
              <a:t>am a huge fan of Ann Coulter and this book is no exception.  </a:t>
            </a:r>
            <a:r>
              <a:rPr lang="en-US" altLang="zh-CN" dirty="0">
                <a:solidFill>
                  <a:srgbClr val="FF0000"/>
                </a:solidFill>
              </a:rPr>
              <a:t>I</a:t>
            </a:r>
            <a:r>
              <a:rPr lang="en-US" altLang="zh-CN" dirty="0"/>
              <a:t> read a lot of her books and have read a lot of her books.  </a:t>
            </a:r>
            <a:r>
              <a:rPr lang="en-US" altLang="zh-CN" dirty="0">
                <a:solidFill>
                  <a:srgbClr val="FF0000"/>
                </a:solidFill>
              </a:rPr>
              <a:t>I</a:t>
            </a:r>
            <a:r>
              <a:rPr lang="en-US" altLang="zh-CN" dirty="0"/>
              <a:t> liked the writing style</a:t>
            </a:r>
            <a:endParaRPr lang="zh-CN" altLang="en-US" dirty="0"/>
          </a:p>
        </p:txBody>
      </p:sp>
    </p:spTree>
    <p:extLst>
      <p:ext uri="{BB962C8B-B14F-4D97-AF65-F5344CB8AC3E}">
        <p14:creationId xmlns:p14="http://schemas.microsoft.com/office/powerpoint/2010/main" val="7007377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651</Words>
  <Application>Microsoft Office PowerPoint</Application>
  <PresentationFormat>宽屏</PresentationFormat>
  <Paragraphs>17</Paragraphs>
  <Slides>13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Yuming WU</dc:creator>
  <cp:lastModifiedBy>Yuming WU</cp:lastModifiedBy>
  <cp:revision>5</cp:revision>
  <dcterms:created xsi:type="dcterms:W3CDTF">2022-11-03T17:24:27Z</dcterms:created>
  <dcterms:modified xsi:type="dcterms:W3CDTF">2022-11-04T15:54:49Z</dcterms:modified>
</cp:coreProperties>
</file>